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EA3E-D699-1490-A934-314C17816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E9132-A4C0-AE94-0FE1-D0C99A72D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BB26-EFB0-1530-C5B7-F138AA78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3E76F-1474-C76E-FC38-828D1386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1244-86F7-13CC-697D-A64B36EB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14185-1BDE-5E56-5E6C-70C382C8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D92C5-FD2F-9297-E7D5-4A1E38162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34BFB-9746-00EB-F8BB-78A96303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2A687-72ED-5FB4-87BC-9CE30E76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5D47B-79B8-C227-07C4-B25009BB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0D042-CC26-83CA-5545-43BAC299E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EF3F9-6FFE-269C-135A-A6BBD1947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68B3-4818-0916-E460-E3251805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8FAF-46D7-2550-DB0B-8469C837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20712-7AE2-AB78-58CF-38511F64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9E42-744D-4F23-DE6D-602C3FDC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E181-374B-5713-7F56-4BAE29CE1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697F-5A89-C17E-5A4B-F38BA8CB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DD887-5257-C23A-EC1D-88DD588C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1FA2-E971-6507-8158-D7BA550C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650F-B435-74FE-5992-FB1ED210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A2163-30E3-C840-AB84-4BFAB5699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F0823-C0D2-F698-0116-E2CBC76B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8AE-3385-1D30-BB7F-017A1FC2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84DEB-7D57-3A6F-6FA6-C98256A2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169F-FA36-42D0-3BFC-CEED62A3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ABEE1-BB5A-74A4-C8D2-673FDA748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A284A-307F-EF2A-163B-C47B99FF4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86DB7-B4E1-E523-7794-53F8D749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482B6-AA97-FC32-8759-2A44D9E5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BBD09-BFB7-0EB6-696F-E01E3561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355F-FAE5-3EFC-D2C9-A42F3E68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E0E57-CFA0-602C-5A7E-2150C96E3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D4EEA-DE8D-B6C6-1DE7-9BF186E6D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B6F78-F678-31ED-66AF-3E01DCFD6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1B4BB-10CF-9EB5-0DD4-7DB654F68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54F237-004B-A27E-50F2-C3492C68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6578E-5F53-0F2E-4E94-1810785C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FBDF4-2851-AA88-6FB9-D1F384CD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BC4A-B8A2-899E-386F-38F8D84C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37615-AFE1-7ADD-6FF6-7ED0712F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47232-5A7A-2A4B-92FC-3D952F5C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27557-FDD2-D9A9-C5AC-EEE41947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40E5C-80EA-15A5-C58C-FAB2F0E6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BFCC9-CB1B-B32D-5982-161303AC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ED116-A76A-084E-6A2C-F74B2012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F17E-7D3A-2AFA-7AEE-23FA2A72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829F-F371-26FD-482C-8F5BE9C1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F72D1-E48C-CE92-1581-95CF99F34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84138-5F72-D8CD-5FEC-2171A55A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178B7-FBF0-5789-2F03-7AB32F95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B47CC-0677-9E24-F48B-BB4C4E7E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2B0C-925C-75E3-AC7C-68445C4D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89F94-680E-2AD1-8385-A48741312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83819-66FA-40B4-1A36-2B967B224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BB51D-76EC-6876-07F1-056E7866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85FB2-8B77-BB40-8EF1-8B30ED17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00823-9307-1E58-07EA-C1F19BE7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72D7E-C0BC-4067-2C42-25181E03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A296D-1A82-221F-6751-1AD64534E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2C00F-35DE-89DF-D0D0-9C08F4FB1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573C-6DE6-4A62-881B-FE9EBEEBAD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0B257-8B20-3FBC-F4A3-875FF2DF0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50D36-6E03-FBC8-5FBA-BBE4ECF21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3DB5-3D97-47E4-A109-DCB7F40A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A35E0D-9F6C-E9D7-982E-5CB0CE61A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34C1B4-E9AA-5CE4-5BF6-522CB277ABCE}"/>
              </a:ext>
            </a:extLst>
          </p:cNvPr>
          <p:cNvSpPr/>
          <p:nvPr/>
        </p:nvSpPr>
        <p:spPr>
          <a:xfrm>
            <a:off x="0" y="1"/>
            <a:ext cx="6467301" cy="6858000"/>
          </a:xfrm>
          <a:prstGeom prst="roundRect">
            <a:avLst>
              <a:gd name="adj" fmla="val 0"/>
            </a:avLst>
          </a:prstGeom>
          <a:solidFill>
            <a:srgbClr val="00B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28C2-7093-728B-1811-FE1A410C7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807" y="964276"/>
            <a:ext cx="5525193" cy="5303519"/>
          </a:xfrm>
        </p:spPr>
        <p:txBody>
          <a:bodyPr>
            <a:normAutofit fontScale="92500"/>
          </a:bodyPr>
          <a:lstStyle/>
          <a:p>
            <a:pPr algn="l"/>
            <a:r>
              <a:rPr lang="pt-PT" sz="5400" b="1" dirty="0">
                <a:solidFill>
                  <a:schemeClr val="bg1"/>
                </a:solidFill>
                <a:latin typeface="Montserrat" panose="02000505000000020004" pitchFamily="2" charset="0"/>
              </a:rPr>
              <a:t>Vereação das</a:t>
            </a:r>
          </a:p>
          <a:p>
            <a:pPr algn="l"/>
            <a:r>
              <a:rPr lang="pt-PT" sz="5400" b="1" dirty="0">
                <a:solidFill>
                  <a:schemeClr val="bg1"/>
                </a:solidFill>
                <a:latin typeface="Montserrat" panose="02000505000000020004" pitchFamily="2" charset="0"/>
              </a:rPr>
              <a:t>Actividades</a:t>
            </a:r>
          </a:p>
          <a:p>
            <a:pPr algn="l"/>
            <a:r>
              <a:rPr lang="pt-PT" sz="5400" b="1" dirty="0">
                <a:solidFill>
                  <a:schemeClr val="bg1"/>
                </a:solidFill>
                <a:latin typeface="Montserrat" panose="02000505000000020004" pitchFamily="2" charset="0"/>
              </a:rPr>
              <a:t>Económincas,</a:t>
            </a:r>
          </a:p>
          <a:p>
            <a:pPr algn="l"/>
            <a:r>
              <a:rPr lang="pt-PT" sz="5400" b="1" dirty="0">
                <a:solidFill>
                  <a:schemeClr val="bg1"/>
                </a:solidFill>
                <a:latin typeface="Montserrat" panose="02000505000000020004" pitchFamily="2" charset="0"/>
              </a:rPr>
              <a:t>Transporte,</a:t>
            </a:r>
          </a:p>
          <a:p>
            <a:pPr algn="l"/>
            <a:r>
              <a:rPr lang="pt-PT" sz="5400" b="1" dirty="0">
                <a:solidFill>
                  <a:schemeClr val="bg1"/>
                </a:solidFill>
                <a:latin typeface="Montserrat" panose="02000505000000020004" pitchFamily="2" charset="0"/>
              </a:rPr>
              <a:t>Comunicação</a:t>
            </a:r>
          </a:p>
          <a:p>
            <a:pPr algn="l"/>
            <a:r>
              <a:rPr lang="pt-PT" sz="5400" b="1" dirty="0">
                <a:solidFill>
                  <a:schemeClr val="bg1"/>
                </a:solidFill>
                <a:latin typeface="Montserrat" panose="02000505000000020004" pitchFamily="2" charset="0"/>
              </a:rPr>
              <a:t>e Trânsito</a:t>
            </a:r>
            <a:endParaRPr lang="en-US" sz="54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7AF2977-D26E-8C7A-013E-8827FD832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505" y="149629"/>
            <a:ext cx="5687495" cy="568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365">
        <p14:switch dir="r"/>
      </p:transition>
    </mc:Choice>
    <mc:Fallback xmlns="">
      <p:transition spd="slow" advTm="436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85AA3F-D53B-10A7-048E-1D3A47E39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663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D3F497-05B8-E873-1596-1CD63C20B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1" y="-8346"/>
            <a:ext cx="9379974" cy="70349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954F19-2E0D-D66B-76C8-DFECEE0CB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36826" cy="70341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93FC22-1186-A03A-6EB6-216B05E97731}"/>
              </a:ext>
            </a:extLst>
          </p:cNvPr>
          <p:cNvSpPr/>
          <p:nvPr/>
        </p:nvSpPr>
        <p:spPr>
          <a:xfrm>
            <a:off x="982394" y="947658"/>
            <a:ext cx="4937760" cy="5146301"/>
          </a:xfrm>
          <a:prstGeom prst="roundRect">
            <a:avLst>
              <a:gd name="adj" fmla="val 626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2090C-CADC-EBF3-E918-F8C4E72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74" y="3224170"/>
            <a:ext cx="4301656" cy="15215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00B5AC"/>
                </a:solidFill>
                <a:latin typeface="Montserrat" panose="02000505000000020004" pitchFamily="2" charset="0"/>
              </a:rPr>
              <a:t>Requisitos</a:t>
            </a: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/>
            </a:r>
            <a:b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</a:b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para</a:t>
            </a:r>
            <a:r>
              <a:rPr lang="pt-BR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Táxi</a:t>
            </a:r>
            <a:endParaRPr lang="en-US" sz="4000" b="1" dirty="0">
              <a:solidFill>
                <a:srgbClr val="00B5AC"/>
              </a:solidFill>
              <a:latin typeface="Montserrat" panose="02000505000000020004" pitchFamily="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0D9FC8-75E2-A7B1-F418-964BDC241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469" y="947658"/>
            <a:ext cx="2089610" cy="2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821">
        <p14:switch dir="r"/>
      </p:transition>
    </mc:Choice>
    <mc:Fallback xmlns="">
      <p:transition spd="slow" advTm="582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BE149D-BD1C-2FEA-8B15-41A49C111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2F0D9FC8-75E2-A7B1-F418-964BDC241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455" y="75189"/>
            <a:ext cx="2633748" cy="2633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88BB1D-2DEE-FBD9-4187-2504ECA9CD6B}"/>
              </a:ext>
            </a:extLst>
          </p:cNvPr>
          <p:cNvSpPr txBox="1">
            <a:spLocks/>
          </p:cNvSpPr>
          <p:nvPr/>
        </p:nvSpPr>
        <p:spPr>
          <a:xfrm>
            <a:off x="481759" y="1163927"/>
            <a:ext cx="8299939" cy="4929782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Requerimento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Cópia do BI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Nuit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IPA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Carta de condução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Montserrat" panose="02000505000000020004" pitchFamily="2" charset="0"/>
              </a:rPr>
              <a:t>do motorista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Livrete do carro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IAV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Inspeção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Seguros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5000mt </a:t>
            </a:r>
            <a:endParaRPr lang="en-US" sz="2800" dirty="0">
              <a:latin typeface="Montserrat" panose="02000505000000020004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E45D1A-F1AE-D57F-7155-4A9EE7F3D9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7" t="2000" b="24228"/>
          <a:stretch/>
        </p:blipFill>
        <p:spPr>
          <a:xfrm>
            <a:off x="7751690" y="2784126"/>
            <a:ext cx="4440310" cy="4149063"/>
          </a:xfrm>
          <a:custGeom>
            <a:avLst/>
            <a:gdLst>
              <a:gd name="connsiteX0" fmla="*/ 2796246 w 4440310"/>
              <a:gd name="connsiteY0" fmla="*/ 0 h 4149063"/>
              <a:gd name="connsiteX1" fmla="*/ 4440310 w 4440310"/>
              <a:gd name="connsiteY1" fmla="*/ 1644064 h 4149063"/>
              <a:gd name="connsiteX2" fmla="*/ 4440310 w 4440310"/>
              <a:gd name="connsiteY2" fmla="*/ 3948430 h 4149063"/>
              <a:gd name="connsiteX3" fmla="*/ 4239677 w 4440310"/>
              <a:gd name="connsiteY3" fmla="*/ 4149063 h 4149063"/>
              <a:gd name="connsiteX4" fmla="*/ 1352816 w 4440310"/>
              <a:gd name="connsiteY4" fmla="*/ 4149063 h 4149063"/>
              <a:gd name="connsiteX5" fmla="*/ 0 w 4440310"/>
              <a:gd name="connsiteY5" fmla="*/ 2796247 h 4149063"/>
              <a:gd name="connsiteX6" fmla="*/ 2796246 w 4440310"/>
              <a:gd name="connsiteY6" fmla="*/ 0 h 414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310" h="4149063">
                <a:moveTo>
                  <a:pt x="2796246" y="0"/>
                </a:moveTo>
                <a:lnTo>
                  <a:pt x="4440310" y="1644064"/>
                </a:lnTo>
                <a:lnTo>
                  <a:pt x="4440310" y="3948430"/>
                </a:lnTo>
                <a:lnTo>
                  <a:pt x="4239677" y="4149063"/>
                </a:lnTo>
                <a:lnTo>
                  <a:pt x="1352816" y="4149063"/>
                </a:lnTo>
                <a:lnTo>
                  <a:pt x="0" y="2796247"/>
                </a:lnTo>
                <a:lnTo>
                  <a:pt x="2796246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2E4437-8B9F-B8E7-0470-EB8DF25CE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3360" r="43885" b="51480"/>
          <a:stretch/>
        </p:blipFill>
        <p:spPr>
          <a:xfrm>
            <a:off x="6361190" y="2860579"/>
            <a:ext cx="2539882" cy="2539882"/>
          </a:xfrm>
          <a:custGeom>
            <a:avLst/>
            <a:gdLst>
              <a:gd name="connsiteX0" fmla="*/ 1269941 w 2539882"/>
              <a:gd name="connsiteY0" fmla="*/ 0 h 2539882"/>
              <a:gd name="connsiteX1" fmla="*/ 2539882 w 2539882"/>
              <a:gd name="connsiteY1" fmla="*/ 1269941 h 2539882"/>
              <a:gd name="connsiteX2" fmla="*/ 1269941 w 2539882"/>
              <a:gd name="connsiteY2" fmla="*/ 2539882 h 2539882"/>
              <a:gd name="connsiteX3" fmla="*/ 0 w 2539882"/>
              <a:gd name="connsiteY3" fmla="*/ 1269941 h 2539882"/>
              <a:gd name="connsiteX4" fmla="*/ 1269941 w 2539882"/>
              <a:gd name="connsiteY4" fmla="*/ 0 h 253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882" h="2539882">
                <a:moveTo>
                  <a:pt x="1269941" y="0"/>
                </a:moveTo>
                <a:lnTo>
                  <a:pt x="2539882" y="1269941"/>
                </a:lnTo>
                <a:lnTo>
                  <a:pt x="1269941" y="2539882"/>
                </a:lnTo>
                <a:lnTo>
                  <a:pt x="0" y="1269941"/>
                </a:lnTo>
                <a:lnTo>
                  <a:pt x="1269941" y="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EBDCCC-8066-C6D3-ABC7-B8657BF8E1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39800" r="44140" b="24228"/>
          <a:stretch/>
        </p:blipFill>
        <p:spPr>
          <a:xfrm>
            <a:off x="4835787" y="4910075"/>
            <a:ext cx="4046228" cy="2023114"/>
          </a:xfrm>
          <a:custGeom>
            <a:avLst/>
            <a:gdLst>
              <a:gd name="connsiteX0" fmla="*/ 2023114 w 4046228"/>
              <a:gd name="connsiteY0" fmla="*/ 0 h 2023114"/>
              <a:gd name="connsiteX1" fmla="*/ 4046228 w 4046228"/>
              <a:gd name="connsiteY1" fmla="*/ 2023114 h 2023114"/>
              <a:gd name="connsiteX2" fmla="*/ 0 w 4046228"/>
              <a:gd name="connsiteY2" fmla="*/ 2023114 h 2023114"/>
              <a:gd name="connsiteX3" fmla="*/ 2023114 w 4046228"/>
              <a:gd name="connsiteY3" fmla="*/ 0 h 202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228" h="2023114">
                <a:moveTo>
                  <a:pt x="2023114" y="0"/>
                </a:moveTo>
                <a:lnTo>
                  <a:pt x="4046228" y="2023114"/>
                </a:lnTo>
                <a:lnTo>
                  <a:pt x="0" y="2023114"/>
                </a:lnTo>
                <a:lnTo>
                  <a:pt x="2023114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205168-1407-B4B1-344D-41568E682C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31232" r="-15365" b="27795"/>
          <a:stretch/>
        </p:blipFill>
        <p:spPr>
          <a:xfrm>
            <a:off x="12796147" y="4531774"/>
            <a:ext cx="1152183" cy="2304366"/>
          </a:xfrm>
          <a:custGeom>
            <a:avLst/>
            <a:gdLst>
              <a:gd name="connsiteX0" fmla="*/ 0 w 1152183"/>
              <a:gd name="connsiteY0" fmla="*/ 0 h 2304366"/>
              <a:gd name="connsiteX1" fmla="*/ 1152183 w 1152183"/>
              <a:gd name="connsiteY1" fmla="*/ 1152183 h 2304366"/>
              <a:gd name="connsiteX2" fmla="*/ 0 w 1152183"/>
              <a:gd name="connsiteY2" fmla="*/ 2304366 h 2304366"/>
              <a:gd name="connsiteX3" fmla="*/ 0 w 1152183"/>
              <a:gd name="connsiteY3" fmla="*/ 0 h 230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83" h="2304366">
                <a:moveTo>
                  <a:pt x="0" y="0"/>
                </a:moveTo>
                <a:lnTo>
                  <a:pt x="1152183" y="1152183"/>
                </a:lnTo>
                <a:lnTo>
                  <a:pt x="0" y="2304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15942F-CD16-3782-45E6-A667FFBB5E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5" t="72205" b="24228"/>
          <a:stretch/>
        </p:blipFill>
        <p:spPr>
          <a:xfrm>
            <a:off x="12595514" y="6836140"/>
            <a:ext cx="200633" cy="200633"/>
          </a:xfrm>
          <a:custGeom>
            <a:avLst/>
            <a:gdLst>
              <a:gd name="connsiteX0" fmla="*/ 200633 w 200633"/>
              <a:gd name="connsiteY0" fmla="*/ 0 h 200633"/>
              <a:gd name="connsiteX1" fmla="*/ 200633 w 200633"/>
              <a:gd name="connsiteY1" fmla="*/ 200633 h 200633"/>
              <a:gd name="connsiteX2" fmla="*/ 0 w 200633"/>
              <a:gd name="connsiteY2" fmla="*/ 200633 h 200633"/>
              <a:gd name="connsiteX3" fmla="*/ 200633 w 200633"/>
              <a:gd name="connsiteY3" fmla="*/ 0 h 20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33" h="200633">
                <a:moveTo>
                  <a:pt x="200633" y="0"/>
                </a:moveTo>
                <a:lnTo>
                  <a:pt x="200633" y="200633"/>
                </a:lnTo>
                <a:lnTo>
                  <a:pt x="0" y="200633"/>
                </a:lnTo>
                <a:lnTo>
                  <a:pt x="200633" y="0"/>
                </a:lnTo>
                <a:close/>
              </a:path>
            </a:pathLst>
          </a:custGeom>
        </p:spPr>
      </p:pic>
      <p:sp>
        <p:nvSpPr>
          <p:cNvPr id="22" name="Rectangle: Top Corners One Rounded and One Snipped 21">
            <a:extLst>
              <a:ext uri="{FF2B5EF4-FFF2-40B4-BE49-F238E27FC236}">
                <a16:creationId xmlns:a16="http://schemas.microsoft.com/office/drawing/2014/main" id="{9D7D54C2-C72B-364B-D76C-9B7C2087EFA2}"/>
              </a:ext>
            </a:extLst>
          </p:cNvPr>
          <p:cNvSpPr/>
          <p:nvPr/>
        </p:nvSpPr>
        <p:spPr>
          <a:xfrm>
            <a:off x="0" y="322072"/>
            <a:ext cx="5265174" cy="994802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0B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19956B9-0A07-90B7-08BF-4245328C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59" y="475020"/>
            <a:ext cx="4301656" cy="688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Transporte</a:t>
            </a: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Táxi</a:t>
            </a:r>
            <a:endParaRPr lang="en-US" sz="24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157">
        <p14:switch dir="r"/>
      </p:transition>
    </mc:Choice>
    <mc:Fallback xmlns="">
      <p:transition spd="slow" advTm="615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E3F0A0-D829-8565-12C6-C7B3F3B6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2" y="514350"/>
            <a:ext cx="5400675" cy="582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3A7081-E28C-7927-B314-948A0A20C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3" b="728"/>
          <a:stretch/>
        </p:blipFill>
        <p:spPr>
          <a:xfrm>
            <a:off x="0" y="0"/>
            <a:ext cx="12243848" cy="8542421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21A20D0-EADF-E359-9A74-FE45DB3C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" y="0"/>
            <a:ext cx="4507918" cy="45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B4DDF2-BD00-5AE7-7400-F12ACDB7A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2"/>
          <a:stretch/>
        </p:blipFill>
        <p:spPr>
          <a:xfrm>
            <a:off x="465221" y="0"/>
            <a:ext cx="11261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AB258E-703E-BBBC-D369-F26EB80BE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9492" b="397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7DA9C645-0E3C-5843-780F-BCB01A351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034" y="-185531"/>
            <a:ext cx="3429000" cy="3429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1623FD7-E638-1254-3030-C886E4E1E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5941" y="5490544"/>
            <a:ext cx="23717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BB553-9189-A7AF-B9D6-F8AED3B49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31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C49063-99B3-CD99-A615-CD28FFDBA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9FDDAB-5722-7E22-29F9-A16F09F78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6"/>
          <a:stretch/>
        </p:blipFill>
        <p:spPr>
          <a:xfrm rot="16200000">
            <a:off x="2415165" y="-2667000"/>
            <a:ext cx="7361670" cy="121920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2D88A0FB-2363-87A1-2943-42C578BD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169" y="4331677"/>
            <a:ext cx="2526323" cy="25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7A1A62-B416-956A-9658-A4714AA2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362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84181-3EFD-155D-9F6D-65A02225B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527538"/>
            <a:ext cx="4689593" cy="60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85AA3F-D53B-10A7-048E-1D3A47E39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66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0F97F4-55FA-AC62-162A-F954C3145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5"/>
          <a:stretch/>
        </p:blipFill>
        <p:spPr>
          <a:xfrm>
            <a:off x="4465983" y="7491"/>
            <a:ext cx="7726017" cy="7026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954F19-2E0D-D66B-76C8-DFECEE0CB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1"/>
            <a:ext cx="11723077" cy="70266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93FC22-1186-A03A-6EB6-216B05E97731}"/>
              </a:ext>
            </a:extLst>
          </p:cNvPr>
          <p:cNvSpPr/>
          <p:nvPr/>
        </p:nvSpPr>
        <p:spPr>
          <a:xfrm>
            <a:off x="982394" y="947658"/>
            <a:ext cx="4937760" cy="5146301"/>
          </a:xfrm>
          <a:prstGeom prst="roundRect">
            <a:avLst>
              <a:gd name="adj" fmla="val 626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2090C-CADC-EBF3-E918-F8C4E72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46" y="2363715"/>
            <a:ext cx="4301656" cy="372979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00B5AC"/>
                </a:solidFill>
                <a:latin typeface="Montserrat" panose="02000505000000020004" pitchFamily="2" charset="0"/>
              </a:rPr>
              <a:t>Requisitos</a:t>
            </a: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 Para</a:t>
            </a:r>
            <a:b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</a:br>
            <a:r>
              <a:rPr lang="en-US" sz="4000" b="1" dirty="0" err="1">
                <a:solidFill>
                  <a:srgbClr val="00B5AC"/>
                </a:solidFill>
                <a:latin typeface="Montserrat" panose="02000505000000020004" pitchFamily="2" charset="0"/>
              </a:rPr>
              <a:t>licenciamento</a:t>
            </a: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/>
            </a:r>
            <a:b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</a:b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de </a:t>
            </a:r>
            <a:r>
              <a:rPr lang="en-US" sz="4000" b="1" dirty="0" err="1">
                <a:solidFill>
                  <a:srgbClr val="00B5AC"/>
                </a:solidFill>
                <a:latin typeface="Montserrat" panose="02000505000000020004" pitchFamily="2" charset="0"/>
              </a:rPr>
              <a:t>transporte</a:t>
            </a: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/>
            </a:r>
            <a:b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</a:b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semi-</a:t>
            </a:r>
            <a:r>
              <a:rPr lang="en-US" sz="4000" b="1" dirty="0" err="1">
                <a:solidFill>
                  <a:srgbClr val="00B5AC"/>
                </a:solidFill>
                <a:latin typeface="Montserrat" panose="02000505000000020004" pitchFamily="2" charset="0"/>
              </a:rPr>
              <a:t>coletivo</a:t>
            </a: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0D9FC8-75E2-A7B1-F418-964BDC241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567" y="848827"/>
            <a:ext cx="2089610" cy="2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87">
        <p14:switch dir="r"/>
      </p:transition>
    </mc:Choice>
    <mc:Fallback xmlns="">
      <p:transition spd="slow" advTm="538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B9BB7D-074F-6850-436D-7217C726F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4"/>
          <a:stretch/>
        </p:blipFill>
        <p:spPr>
          <a:xfrm>
            <a:off x="6349512" y="0"/>
            <a:ext cx="584248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63C7A-D5C3-8DE7-2FC7-81F2984ED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6" b="10686"/>
          <a:stretch/>
        </p:blipFill>
        <p:spPr>
          <a:xfrm>
            <a:off x="0" y="0"/>
            <a:ext cx="6541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0971A-B976-C8D0-66DA-379EB91D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0"/>
            <a:ext cx="51435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C87E5-FDA3-E535-A2D4-D74F4414C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r="-128"/>
          <a:stretch/>
        </p:blipFill>
        <p:spPr>
          <a:xfrm>
            <a:off x="5120054" y="0"/>
            <a:ext cx="7552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BE149D-BD1C-2FEA-8B15-41A49C111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10C04E-70C5-2B79-3A36-A45F0E13DD27}"/>
              </a:ext>
            </a:extLst>
          </p:cNvPr>
          <p:cNvSpPr txBox="1">
            <a:spLocks/>
          </p:cNvSpPr>
          <p:nvPr/>
        </p:nvSpPr>
        <p:spPr>
          <a:xfrm>
            <a:off x="566758" y="1316874"/>
            <a:ext cx="8299939" cy="4929782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Requerimento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Cópia do BI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Nuit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IPA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Carta de condução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Montserrat" panose="02000505000000020004" pitchFamily="2" charset="0"/>
              </a:rPr>
              <a:t>do motorista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Livrete do carro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IAV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Inspeção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Seguros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2000505000000020004" pitchFamily="2" charset="0"/>
              </a:rPr>
              <a:t>5000mt </a:t>
            </a:r>
            <a:endParaRPr lang="en-US" sz="2800" dirty="0">
              <a:latin typeface="Montserrat" panose="02000505000000020004" pitchFamily="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0D9FC8-75E2-A7B1-F418-964BDC241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922" y="0"/>
            <a:ext cx="2633748" cy="2633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6530C-9A5C-5ADB-F445-680AF3841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9" t="3211" r="39190" b="56473"/>
          <a:stretch>
            <a:fillRect/>
          </a:stretch>
        </p:blipFill>
        <p:spPr>
          <a:xfrm>
            <a:off x="7331722" y="1771849"/>
            <a:ext cx="3103701" cy="3076822"/>
          </a:xfrm>
          <a:custGeom>
            <a:avLst/>
            <a:gdLst>
              <a:gd name="connsiteX0" fmla="*/ 1551851 w 3103701"/>
              <a:gd name="connsiteY0" fmla="*/ 0 h 3076822"/>
              <a:gd name="connsiteX1" fmla="*/ 3103701 w 3103701"/>
              <a:gd name="connsiteY1" fmla="*/ 1538411 h 3076822"/>
              <a:gd name="connsiteX2" fmla="*/ 1551851 w 3103701"/>
              <a:gd name="connsiteY2" fmla="*/ 3076822 h 3076822"/>
              <a:gd name="connsiteX3" fmla="*/ 0 w 3103701"/>
              <a:gd name="connsiteY3" fmla="*/ 1538411 h 3076822"/>
              <a:gd name="connsiteX4" fmla="*/ 1551851 w 3103701"/>
              <a:gd name="connsiteY4" fmla="*/ 0 h 307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3701" h="3076822">
                <a:moveTo>
                  <a:pt x="1551851" y="0"/>
                </a:moveTo>
                <a:lnTo>
                  <a:pt x="3103701" y="1538411"/>
                </a:lnTo>
                <a:lnTo>
                  <a:pt x="1551851" y="3076822"/>
                </a:lnTo>
                <a:lnTo>
                  <a:pt x="0" y="1538411"/>
                </a:lnTo>
                <a:lnTo>
                  <a:pt x="1551851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E261D9-EA49-FD37-DB33-06A09D64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6" t="9602" b="15197"/>
          <a:stretch>
            <a:fillRect/>
          </a:stretch>
        </p:blipFill>
        <p:spPr>
          <a:xfrm>
            <a:off x="9074574" y="2259602"/>
            <a:ext cx="5348696" cy="5739120"/>
          </a:xfrm>
          <a:custGeom>
            <a:avLst/>
            <a:gdLst>
              <a:gd name="connsiteX0" fmla="*/ 2894629 w 5348696"/>
              <a:gd name="connsiteY0" fmla="*/ 0 h 5739120"/>
              <a:gd name="connsiteX1" fmla="*/ 5348696 w 5348696"/>
              <a:gd name="connsiteY1" fmla="*/ 2432815 h 5739120"/>
              <a:gd name="connsiteX2" fmla="*/ 5348696 w 5348696"/>
              <a:gd name="connsiteY2" fmla="*/ 3306306 h 5739120"/>
              <a:gd name="connsiteX3" fmla="*/ 2894629 w 5348696"/>
              <a:gd name="connsiteY3" fmla="*/ 5739120 h 5739120"/>
              <a:gd name="connsiteX4" fmla="*/ 0 w 5348696"/>
              <a:gd name="connsiteY4" fmla="*/ 2869560 h 5739120"/>
              <a:gd name="connsiteX5" fmla="*/ 2894629 w 5348696"/>
              <a:gd name="connsiteY5" fmla="*/ 0 h 573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8696" h="5739120">
                <a:moveTo>
                  <a:pt x="2894629" y="0"/>
                </a:moveTo>
                <a:lnTo>
                  <a:pt x="5348696" y="2432815"/>
                </a:lnTo>
                <a:lnTo>
                  <a:pt x="5348696" y="3306306"/>
                </a:lnTo>
                <a:lnTo>
                  <a:pt x="2894629" y="5739120"/>
                </a:lnTo>
                <a:lnTo>
                  <a:pt x="0" y="2869560"/>
                </a:lnTo>
                <a:lnTo>
                  <a:pt x="2894629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9A732-0A88-C48B-7B09-EC332374D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33355" r="36799"/>
          <a:stretch>
            <a:fillRect/>
          </a:stretch>
        </p:blipFill>
        <p:spPr>
          <a:xfrm>
            <a:off x="4889437" y="4072400"/>
            <a:ext cx="5789257" cy="5086151"/>
          </a:xfrm>
          <a:custGeom>
            <a:avLst/>
            <a:gdLst>
              <a:gd name="connsiteX0" fmla="*/ 2894629 w 5789257"/>
              <a:gd name="connsiteY0" fmla="*/ 0 h 5086151"/>
              <a:gd name="connsiteX1" fmla="*/ 5789257 w 5789257"/>
              <a:gd name="connsiteY1" fmla="*/ 2869560 h 5086151"/>
              <a:gd name="connsiteX2" fmla="*/ 3553302 w 5789257"/>
              <a:gd name="connsiteY2" fmla="*/ 5086151 h 5086151"/>
              <a:gd name="connsiteX3" fmla="*/ 2235956 w 5789257"/>
              <a:gd name="connsiteY3" fmla="*/ 5086151 h 5086151"/>
              <a:gd name="connsiteX4" fmla="*/ 0 w 5789257"/>
              <a:gd name="connsiteY4" fmla="*/ 2869560 h 5086151"/>
              <a:gd name="connsiteX5" fmla="*/ 2894629 w 5789257"/>
              <a:gd name="connsiteY5" fmla="*/ 0 h 508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9257" h="5086151">
                <a:moveTo>
                  <a:pt x="2894629" y="0"/>
                </a:moveTo>
                <a:lnTo>
                  <a:pt x="5789257" y="2869560"/>
                </a:lnTo>
                <a:lnTo>
                  <a:pt x="3553302" y="5086151"/>
                </a:lnTo>
                <a:lnTo>
                  <a:pt x="2235956" y="5086151"/>
                </a:lnTo>
                <a:lnTo>
                  <a:pt x="0" y="2869560"/>
                </a:lnTo>
                <a:lnTo>
                  <a:pt x="2894629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A47FA-28A8-4F89-8869-AF19C0215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41479" r="-4330" b="47075"/>
          <a:stretch>
            <a:fillRect/>
          </a:stretch>
        </p:blipFill>
        <p:spPr>
          <a:xfrm>
            <a:off x="14423271" y="4692417"/>
            <a:ext cx="440561" cy="873491"/>
          </a:xfrm>
          <a:custGeom>
            <a:avLst/>
            <a:gdLst>
              <a:gd name="connsiteX0" fmla="*/ 0 w 440561"/>
              <a:gd name="connsiteY0" fmla="*/ 0 h 873491"/>
              <a:gd name="connsiteX1" fmla="*/ 440561 w 440561"/>
              <a:gd name="connsiteY1" fmla="*/ 436745 h 873491"/>
              <a:gd name="connsiteX2" fmla="*/ 0 w 440561"/>
              <a:gd name="connsiteY2" fmla="*/ 873491 h 873491"/>
              <a:gd name="connsiteX3" fmla="*/ 0 w 440561"/>
              <a:gd name="connsiteY3" fmla="*/ 0 h 8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561" h="873491">
                <a:moveTo>
                  <a:pt x="0" y="0"/>
                </a:moveTo>
                <a:lnTo>
                  <a:pt x="440561" y="436745"/>
                </a:lnTo>
                <a:lnTo>
                  <a:pt x="0" y="8734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3C27A9-89EC-B047-D69E-3D54FAC43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t="100000" r="58773" b="-8556"/>
          <a:stretch>
            <a:fillRect/>
          </a:stretch>
        </p:blipFill>
        <p:spPr>
          <a:xfrm>
            <a:off x="7125392" y="9158551"/>
            <a:ext cx="1317346" cy="652969"/>
          </a:xfrm>
          <a:custGeom>
            <a:avLst/>
            <a:gdLst>
              <a:gd name="connsiteX0" fmla="*/ 0 w 1317346"/>
              <a:gd name="connsiteY0" fmla="*/ 0 h 652969"/>
              <a:gd name="connsiteX1" fmla="*/ 1317346 w 1317346"/>
              <a:gd name="connsiteY1" fmla="*/ 0 h 652969"/>
              <a:gd name="connsiteX2" fmla="*/ 658673 w 1317346"/>
              <a:gd name="connsiteY2" fmla="*/ 652969 h 652969"/>
              <a:gd name="connsiteX3" fmla="*/ 0 w 1317346"/>
              <a:gd name="connsiteY3" fmla="*/ 0 h 65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346" h="652969">
                <a:moveTo>
                  <a:pt x="0" y="0"/>
                </a:moveTo>
                <a:lnTo>
                  <a:pt x="1317346" y="0"/>
                </a:lnTo>
                <a:lnTo>
                  <a:pt x="658673" y="65296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: Top Corners One Rounded and One Snipped 11">
            <a:extLst>
              <a:ext uri="{FF2B5EF4-FFF2-40B4-BE49-F238E27FC236}">
                <a16:creationId xmlns:a16="http://schemas.microsoft.com/office/drawing/2014/main" id="{4357F43F-762B-E6AA-BF27-E8C73D837F78}"/>
              </a:ext>
            </a:extLst>
          </p:cNvPr>
          <p:cNvSpPr/>
          <p:nvPr/>
        </p:nvSpPr>
        <p:spPr>
          <a:xfrm>
            <a:off x="0" y="322072"/>
            <a:ext cx="5265174" cy="994802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0B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B8BE9F-4EAD-332B-FAC8-BFA211CE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59" y="475020"/>
            <a:ext cx="4301656" cy="68890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Transporte</a:t>
            </a: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 semi-</a:t>
            </a: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coletivo</a:t>
            </a: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46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88">
        <p14:switch dir="r"/>
      </p:transition>
    </mc:Choice>
    <mc:Fallback xmlns="">
      <p:transition spd="slow" advTm="608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85AA3F-D53B-10A7-048E-1D3A47E39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663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984F0-EBB6-0253-7042-23E3F7FCA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3"/>
          <a:stretch/>
        </p:blipFill>
        <p:spPr>
          <a:xfrm rot="1346866">
            <a:off x="5325801" y="-614274"/>
            <a:ext cx="9599885" cy="88700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954F19-2E0D-D66B-76C8-DFECEE0CB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1"/>
            <a:ext cx="11723077" cy="70266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93FC22-1186-A03A-6EB6-216B05E97731}"/>
              </a:ext>
            </a:extLst>
          </p:cNvPr>
          <p:cNvSpPr/>
          <p:nvPr/>
        </p:nvSpPr>
        <p:spPr>
          <a:xfrm>
            <a:off x="982394" y="947658"/>
            <a:ext cx="4937760" cy="5146301"/>
          </a:xfrm>
          <a:prstGeom prst="roundRect">
            <a:avLst>
              <a:gd name="adj" fmla="val 626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2090C-CADC-EBF3-E918-F8C4E72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46" y="2363715"/>
            <a:ext cx="4301656" cy="372979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00B5AC"/>
                </a:solidFill>
                <a:latin typeface="Montserrat" panose="02000505000000020004" pitchFamily="2" charset="0"/>
              </a:rPr>
              <a:t>Requisitos</a:t>
            </a: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 Para</a:t>
            </a:r>
            <a:b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</a:br>
            <a:r>
              <a:rPr lang="pt-BR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Velocipede para atribuição da matrícula:</a:t>
            </a:r>
            <a:endParaRPr lang="en-US" sz="4000" b="1" dirty="0">
              <a:solidFill>
                <a:srgbClr val="00B5AC"/>
              </a:solidFill>
              <a:latin typeface="Montserrat" panose="02000505000000020004" pitchFamily="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0D9FC8-75E2-A7B1-F418-964BDC241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469" y="947658"/>
            <a:ext cx="2089610" cy="2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278">
        <p14:switch dir="r"/>
      </p:transition>
    </mc:Choice>
    <mc:Fallback xmlns="">
      <p:transition spd="slow" advTm="627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BE149D-BD1C-2FEA-8B15-41A49C111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10C04E-70C5-2B79-3A36-A45F0E13DD27}"/>
              </a:ext>
            </a:extLst>
          </p:cNvPr>
          <p:cNvSpPr txBox="1">
            <a:spLocks/>
          </p:cNvSpPr>
          <p:nvPr/>
        </p:nvSpPr>
        <p:spPr>
          <a:xfrm>
            <a:off x="592140" y="1434528"/>
            <a:ext cx="7944986" cy="4079396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Montserrat" panose="02000505000000020004" pitchFamily="2" charset="0"/>
              </a:rPr>
              <a:t>Requerimento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Montserrat" panose="02000505000000020004" pitchFamily="2" charset="0"/>
              </a:rPr>
              <a:t>Doc. Original da Moto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Montserrat" panose="02000505000000020004" pitchFamily="2" charset="0"/>
              </a:rPr>
              <a:t> BI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Montserrat" panose="02000505000000020004" pitchFamily="2" charset="0"/>
              </a:rPr>
              <a:t>Nuit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Montserrat" panose="02000505000000020004" pitchFamily="2" charset="0"/>
              </a:rPr>
              <a:t>Declaração do bairro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Montserrat" panose="02000505000000020004" pitchFamily="2" charset="0"/>
              </a:rPr>
              <a:t> IPA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Montserrat" panose="02000505000000020004" pitchFamily="2" charset="0"/>
              </a:rPr>
              <a:t>1500mt </a:t>
            </a:r>
            <a:endParaRPr lang="en-US" sz="3200" dirty="0">
              <a:latin typeface="Montserrat" panose="02000505000000020004" pitchFamily="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0D9FC8-75E2-A7B1-F418-964BDC241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455" y="75189"/>
            <a:ext cx="2633748" cy="263374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6606CBA-EAB2-4712-3953-9D4C87AE02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8319" r="79235" b="61543"/>
          <a:stretch/>
        </p:blipFill>
        <p:spPr>
          <a:xfrm rot="496082">
            <a:off x="8009206" y="2317084"/>
            <a:ext cx="2907984" cy="2907984"/>
          </a:xfrm>
          <a:custGeom>
            <a:avLst/>
            <a:gdLst>
              <a:gd name="connsiteX0" fmla="*/ 783590 w 2907984"/>
              <a:gd name="connsiteY0" fmla="*/ 0 h 2907984"/>
              <a:gd name="connsiteX1" fmla="*/ 2907984 w 2907984"/>
              <a:gd name="connsiteY1" fmla="*/ 783590 h 2907984"/>
              <a:gd name="connsiteX2" fmla="*/ 2124394 w 2907984"/>
              <a:gd name="connsiteY2" fmla="*/ 2907984 h 2907984"/>
              <a:gd name="connsiteX3" fmla="*/ 0 w 2907984"/>
              <a:gd name="connsiteY3" fmla="*/ 2124394 h 2907984"/>
              <a:gd name="connsiteX4" fmla="*/ 783590 w 2907984"/>
              <a:gd name="connsiteY4" fmla="*/ 0 h 29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984" h="2907984">
                <a:moveTo>
                  <a:pt x="783590" y="0"/>
                </a:moveTo>
                <a:lnTo>
                  <a:pt x="2907984" y="783590"/>
                </a:lnTo>
                <a:lnTo>
                  <a:pt x="2124394" y="2907984"/>
                </a:lnTo>
                <a:lnTo>
                  <a:pt x="0" y="2124394"/>
                </a:lnTo>
                <a:lnTo>
                  <a:pt x="783590" y="0"/>
                </a:lnTo>
                <a:close/>
              </a:path>
            </a:pathLst>
          </a:cu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49C6422-16E8-380C-3947-1A7DDC84F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9847" r="55599" b="22051"/>
          <a:stretch/>
        </p:blipFill>
        <p:spPr>
          <a:xfrm rot="496082">
            <a:off x="9779719" y="2891742"/>
            <a:ext cx="6639094" cy="6658598"/>
          </a:xfrm>
          <a:custGeom>
            <a:avLst/>
            <a:gdLst>
              <a:gd name="connsiteX0" fmla="*/ 1794236 w 6639094"/>
              <a:gd name="connsiteY0" fmla="*/ 0 h 6658598"/>
              <a:gd name="connsiteX1" fmla="*/ 6639094 w 6639094"/>
              <a:gd name="connsiteY1" fmla="*/ 1787043 h 6658598"/>
              <a:gd name="connsiteX2" fmla="*/ 6639094 w 6639094"/>
              <a:gd name="connsiteY2" fmla="*/ 1847115 h 6658598"/>
              <a:gd name="connsiteX3" fmla="*/ 4864362 w 6639094"/>
              <a:gd name="connsiteY3" fmla="*/ 6658598 h 6658598"/>
              <a:gd name="connsiteX4" fmla="*/ 0 w 6639094"/>
              <a:gd name="connsiteY4" fmla="*/ 4864362 h 6658598"/>
              <a:gd name="connsiteX5" fmla="*/ 1794236 w 6639094"/>
              <a:gd name="connsiteY5" fmla="*/ 0 h 665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9094" h="6658598">
                <a:moveTo>
                  <a:pt x="1794236" y="0"/>
                </a:moveTo>
                <a:lnTo>
                  <a:pt x="6639094" y="1787043"/>
                </a:lnTo>
                <a:lnTo>
                  <a:pt x="6639094" y="1847115"/>
                </a:lnTo>
                <a:lnTo>
                  <a:pt x="4864362" y="6658598"/>
                </a:lnTo>
                <a:lnTo>
                  <a:pt x="0" y="4864362"/>
                </a:lnTo>
                <a:lnTo>
                  <a:pt x="1794236" y="0"/>
                </a:lnTo>
                <a:close/>
              </a:path>
            </a:pathLst>
          </a:cu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5EE90A4-A578-2299-A366-E1C233692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1" r="82816" b="25349"/>
          <a:stretch/>
        </p:blipFill>
        <p:spPr>
          <a:xfrm rot="496082">
            <a:off x="5910501" y="4135048"/>
            <a:ext cx="4118858" cy="4342920"/>
          </a:xfrm>
          <a:custGeom>
            <a:avLst/>
            <a:gdLst>
              <a:gd name="connsiteX0" fmla="*/ 946189 w 4118858"/>
              <a:gd name="connsiteY0" fmla="*/ 0 h 4342920"/>
              <a:gd name="connsiteX1" fmla="*/ 4118858 w 4118858"/>
              <a:gd name="connsiteY1" fmla="*/ 1170251 h 4342920"/>
              <a:gd name="connsiteX2" fmla="*/ 2948608 w 4118858"/>
              <a:gd name="connsiteY2" fmla="*/ 4342920 h 4342920"/>
              <a:gd name="connsiteX3" fmla="*/ 0 w 4118858"/>
              <a:gd name="connsiteY3" fmla="*/ 3255316 h 4342920"/>
              <a:gd name="connsiteX4" fmla="*/ 0 w 4118858"/>
              <a:gd name="connsiteY4" fmla="*/ 2565216 h 4342920"/>
              <a:gd name="connsiteX5" fmla="*/ 946189 w 4118858"/>
              <a:gd name="connsiteY5" fmla="*/ 0 h 434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858" h="4342920">
                <a:moveTo>
                  <a:pt x="946189" y="0"/>
                </a:moveTo>
                <a:lnTo>
                  <a:pt x="4118858" y="1170251"/>
                </a:lnTo>
                <a:lnTo>
                  <a:pt x="2948608" y="4342920"/>
                </a:lnTo>
                <a:lnTo>
                  <a:pt x="0" y="3255316"/>
                </a:lnTo>
                <a:lnTo>
                  <a:pt x="0" y="2565216"/>
                </a:lnTo>
                <a:lnTo>
                  <a:pt x="946189" y="0"/>
                </a:lnTo>
                <a:close/>
              </a:path>
            </a:pathLst>
          </a:cu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ADF5A62-1D7A-8220-2516-7848A09EC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7" t="27641" r="56352" b="71737"/>
          <a:stretch/>
        </p:blipFill>
        <p:spPr>
          <a:xfrm rot="496082">
            <a:off x="14808363" y="5037482"/>
            <a:ext cx="19504" cy="60072"/>
          </a:xfrm>
          <a:custGeom>
            <a:avLst/>
            <a:gdLst>
              <a:gd name="connsiteX0" fmla="*/ 0 w 19504"/>
              <a:gd name="connsiteY0" fmla="*/ 0 h 60072"/>
              <a:gd name="connsiteX1" fmla="*/ 19504 w 19504"/>
              <a:gd name="connsiteY1" fmla="*/ 7194 h 60072"/>
              <a:gd name="connsiteX2" fmla="*/ 0 w 19504"/>
              <a:gd name="connsiteY2" fmla="*/ 60072 h 60072"/>
              <a:gd name="connsiteX3" fmla="*/ 0 w 19504"/>
              <a:gd name="connsiteY3" fmla="*/ 0 h 6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4" h="60072">
                <a:moveTo>
                  <a:pt x="0" y="0"/>
                </a:moveTo>
                <a:lnTo>
                  <a:pt x="19504" y="7194"/>
                </a:lnTo>
                <a:lnTo>
                  <a:pt x="0" y="6007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E356F0E-9CC4-559F-5D70-93454B3B06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5" t="56227" r="100000" b="36621"/>
          <a:stretch/>
        </p:blipFill>
        <p:spPr>
          <a:xfrm rot="496082">
            <a:off x="3809456" y="6244533"/>
            <a:ext cx="224062" cy="690100"/>
          </a:xfrm>
          <a:custGeom>
            <a:avLst/>
            <a:gdLst>
              <a:gd name="connsiteX0" fmla="*/ 224062 w 224062"/>
              <a:gd name="connsiteY0" fmla="*/ 0 h 690100"/>
              <a:gd name="connsiteX1" fmla="*/ 224062 w 224062"/>
              <a:gd name="connsiteY1" fmla="*/ 690100 h 690100"/>
              <a:gd name="connsiteX2" fmla="*/ 0 w 224062"/>
              <a:gd name="connsiteY2" fmla="*/ 607454 h 690100"/>
              <a:gd name="connsiteX3" fmla="*/ 224062 w 224062"/>
              <a:gd name="connsiteY3" fmla="*/ 0 h 69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62" h="690100">
                <a:moveTo>
                  <a:pt x="224062" y="0"/>
                </a:moveTo>
                <a:lnTo>
                  <a:pt x="224062" y="690100"/>
                </a:lnTo>
                <a:lnTo>
                  <a:pt x="0" y="607454"/>
                </a:lnTo>
                <a:lnTo>
                  <a:pt x="224062" y="0"/>
                </a:lnTo>
                <a:close/>
              </a:path>
            </a:pathLst>
          </a:custGeom>
        </p:spPr>
      </p:pic>
      <p:sp>
        <p:nvSpPr>
          <p:cNvPr id="66" name="Rectangle: Top Corners One Rounded and One Snipped 65">
            <a:extLst>
              <a:ext uri="{FF2B5EF4-FFF2-40B4-BE49-F238E27FC236}">
                <a16:creationId xmlns:a16="http://schemas.microsoft.com/office/drawing/2014/main" id="{3593677D-4630-60E1-29E6-D6241E9F6AE6}"/>
              </a:ext>
            </a:extLst>
          </p:cNvPr>
          <p:cNvSpPr/>
          <p:nvPr/>
        </p:nvSpPr>
        <p:spPr>
          <a:xfrm>
            <a:off x="0" y="322072"/>
            <a:ext cx="5265174" cy="994802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0B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285F0DEA-039C-677F-EA87-81270B2C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59" y="475020"/>
            <a:ext cx="4301656" cy="68890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Atribuição</a:t>
            </a: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 da </a:t>
            </a: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matrícula</a:t>
            </a:r>
            <a:endParaRPr lang="en-US" sz="24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1">
        <p14:switch dir="r"/>
      </p:transition>
    </mc:Choice>
    <mc:Fallback xmlns="">
      <p:transition spd="slow" advTm="550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85AA3F-D53B-10A7-048E-1D3A47E39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663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F82F4-D307-8F2E-FFAA-21281FC0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4"/>
          <a:stretch/>
        </p:blipFill>
        <p:spPr>
          <a:xfrm>
            <a:off x="3012297" y="-1"/>
            <a:ext cx="9179703" cy="7026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954F19-2E0D-D66B-76C8-DFECEE0CB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1"/>
            <a:ext cx="11723077" cy="70266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93FC22-1186-A03A-6EB6-216B05E97731}"/>
              </a:ext>
            </a:extLst>
          </p:cNvPr>
          <p:cNvSpPr/>
          <p:nvPr/>
        </p:nvSpPr>
        <p:spPr>
          <a:xfrm>
            <a:off x="982394" y="947658"/>
            <a:ext cx="4937760" cy="5146301"/>
          </a:xfrm>
          <a:prstGeom prst="roundRect">
            <a:avLst>
              <a:gd name="adj" fmla="val 626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2090C-CADC-EBF3-E918-F8C4E72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46" y="2363715"/>
            <a:ext cx="4301656" cy="37297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00B5AC"/>
                </a:solidFill>
                <a:latin typeface="Montserrat" panose="02000505000000020004" pitchFamily="2" charset="0"/>
              </a:rPr>
              <a:t>Requisitos</a:t>
            </a: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 Para</a:t>
            </a:r>
            <a:b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</a:br>
            <a:r>
              <a:rPr lang="pt-BR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licença de</a:t>
            </a:r>
            <a:br>
              <a:rPr lang="pt-BR" sz="4000" b="1" dirty="0">
                <a:solidFill>
                  <a:srgbClr val="00B5AC"/>
                </a:solidFill>
                <a:latin typeface="Montserrat" panose="02000505000000020004" pitchFamily="2" charset="0"/>
              </a:rPr>
            </a:br>
            <a:r>
              <a:rPr lang="pt-BR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Moto Táxi</a:t>
            </a:r>
            <a:endParaRPr lang="en-US" sz="4000" b="1" dirty="0">
              <a:solidFill>
                <a:srgbClr val="00B5AC"/>
              </a:solidFill>
              <a:latin typeface="Montserrat" panose="02000505000000020004" pitchFamily="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0D9FC8-75E2-A7B1-F418-964BDC241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469" y="947658"/>
            <a:ext cx="2089610" cy="2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293">
        <p14:switch dir="r"/>
      </p:transition>
    </mc:Choice>
    <mc:Fallback xmlns="">
      <p:transition spd="slow" advTm="629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BE149D-BD1C-2FEA-8B15-41A49C111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10C04E-70C5-2B79-3A36-A45F0E13DD27}"/>
              </a:ext>
            </a:extLst>
          </p:cNvPr>
          <p:cNvSpPr txBox="1">
            <a:spLocks/>
          </p:cNvSpPr>
          <p:nvPr/>
        </p:nvSpPr>
        <p:spPr>
          <a:xfrm>
            <a:off x="452934" y="1829258"/>
            <a:ext cx="8380748" cy="31204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Requerimento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 BI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Nuit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Livrete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IPA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500mt </a:t>
            </a:r>
            <a:endParaRPr lang="en-US" sz="3600" dirty="0">
              <a:latin typeface="Montserrat" panose="02000505000000020004" pitchFamily="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0D9FC8-75E2-A7B1-F418-964BDC241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455" y="75189"/>
            <a:ext cx="2633748" cy="26337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2FA4BC-A4B6-C035-D013-80E07FFC9B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4" t="11536" r="32935" b="17890"/>
          <a:stretch/>
        </p:blipFill>
        <p:spPr>
          <a:xfrm>
            <a:off x="8566631" y="2335473"/>
            <a:ext cx="3661013" cy="4581562"/>
          </a:xfrm>
          <a:custGeom>
            <a:avLst/>
            <a:gdLst>
              <a:gd name="connsiteX0" fmla="*/ 3635263 w 3661013"/>
              <a:gd name="connsiteY0" fmla="*/ 0 h 4581562"/>
              <a:gd name="connsiteX1" fmla="*/ 3661013 w 3661013"/>
              <a:gd name="connsiteY1" fmla="*/ 25750 h 4581562"/>
              <a:gd name="connsiteX2" fmla="*/ 3661013 w 3661013"/>
              <a:gd name="connsiteY2" fmla="*/ 4581562 h 4581562"/>
              <a:gd name="connsiteX3" fmla="*/ 946299 w 3661013"/>
              <a:gd name="connsiteY3" fmla="*/ 4581562 h 4581562"/>
              <a:gd name="connsiteX4" fmla="*/ 0 w 3661013"/>
              <a:gd name="connsiteY4" fmla="*/ 3635263 h 4581562"/>
              <a:gd name="connsiteX5" fmla="*/ 3635263 w 3661013"/>
              <a:gd name="connsiteY5" fmla="*/ 0 h 458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1013" h="4581562">
                <a:moveTo>
                  <a:pt x="3635263" y="0"/>
                </a:moveTo>
                <a:lnTo>
                  <a:pt x="3661013" y="25750"/>
                </a:lnTo>
                <a:lnTo>
                  <a:pt x="3661013" y="4581562"/>
                </a:lnTo>
                <a:lnTo>
                  <a:pt x="946299" y="4581562"/>
                </a:lnTo>
                <a:lnTo>
                  <a:pt x="0" y="3635263"/>
                </a:lnTo>
                <a:lnTo>
                  <a:pt x="3635263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DA58D3-CF3B-8337-F57D-F92B0BCC0E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13501" r="50713" b="34591"/>
          <a:stretch/>
        </p:blipFill>
        <p:spPr>
          <a:xfrm>
            <a:off x="6810569" y="2463049"/>
            <a:ext cx="3369747" cy="3369747"/>
          </a:xfrm>
          <a:custGeom>
            <a:avLst/>
            <a:gdLst>
              <a:gd name="connsiteX0" fmla="*/ 1684874 w 3369747"/>
              <a:gd name="connsiteY0" fmla="*/ 0 h 3369747"/>
              <a:gd name="connsiteX1" fmla="*/ 3369747 w 3369747"/>
              <a:gd name="connsiteY1" fmla="*/ 1684874 h 3369747"/>
              <a:gd name="connsiteX2" fmla="*/ 1684874 w 3369747"/>
              <a:gd name="connsiteY2" fmla="*/ 3369747 h 3369747"/>
              <a:gd name="connsiteX3" fmla="*/ 0 w 3369747"/>
              <a:gd name="connsiteY3" fmla="*/ 1684874 h 3369747"/>
              <a:gd name="connsiteX4" fmla="*/ 1684874 w 3369747"/>
              <a:gd name="connsiteY4" fmla="*/ 0 h 336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747" h="3369747">
                <a:moveTo>
                  <a:pt x="1684874" y="0"/>
                </a:moveTo>
                <a:lnTo>
                  <a:pt x="3369747" y="1684874"/>
                </a:lnTo>
                <a:lnTo>
                  <a:pt x="1684874" y="3369747"/>
                </a:lnTo>
                <a:lnTo>
                  <a:pt x="0" y="1684874"/>
                </a:lnTo>
                <a:lnTo>
                  <a:pt x="1684874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62934F-CE0F-6BE7-B9AE-E994E4849D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45428" r="58221" b="17890"/>
          <a:stretch/>
        </p:blipFill>
        <p:spPr>
          <a:xfrm>
            <a:off x="4703371" y="4535682"/>
            <a:ext cx="4612328" cy="2381353"/>
          </a:xfrm>
          <a:custGeom>
            <a:avLst/>
            <a:gdLst>
              <a:gd name="connsiteX0" fmla="*/ 2306164 w 4612328"/>
              <a:gd name="connsiteY0" fmla="*/ 0 h 2381353"/>
              <a:gd name="connsiteX1" fmla="*/ 4612328 w 4612328"/>
              <a:gd name="connsiteY1" fmla="*/ 2306164 h 2381353"/>
              <a:gd name="connsiteX2" fmla="*/ 4537139 w 4612328"/>
              <a:gd name="connsiteY2" fmla="*/ 2381353 h 2381353"/>
              <a:gd name="connsiteX3" fmla="*/ 75189 w 4612328"/>
              <a:gd name="connsiteY3" fmla="*/ 2381353 h 2381353"/>
              <a:gd name="connsiteX4" fmla="*/ 0 w 4612328"/>
              <a:gd name="connsiteY4" fmla="*/ 2306164 h 2381353"/>
              <a:gd name="connsiteX5" fmla="*/ 2306164 w 4612328"/>
              <a:gd name="connsiteY5" fmla="*/ 0 h 23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2328" h="2381353">
                <a:moveTo>
                  <a:pt x="2306164" y="0"/>
                </a:moveTo>
                <a:lnTo>
                  <a:pt x="4612328" y="2306164"/>
                </a:lnTo>
                <a:lnTo>
                  <a:pt x="4537139" y="2381353"/>
                </a:lnTo>
                <a:lnTo>
                  <a:pt x="75189" y="2381353"/>
                </a:lnTo>
                <a:lnTo>
                  <a:pt x="0" y="2306164"/>
                </a:lnTo>
                <a:lnTo>
                  <a:pt x="2306164" y="0"/>
                </a:lnTo>
                <a:close/>
              </a:path>
            </a:pathLst>
          </a:custGeom>
        </p:spPr>
      </p:pic>
      <p:sp>
        <p:nvSpPr>
          <p:cNvPr id="15" name="Rectangle: Top Corners One Rounded and One Snipped 14">
            <a:extLst>
              <a:ext uri="{FF2B5EF4-FFF2-40B4-BE49-F238E27FC236}">
                <a16:creationId xmlns:a16="http://schemas.microsoft.com/office/drawing/2014/main" id="{6C4F3E78-76B4-9FFF-994E-8909864673B5}"/>
              </a:ext>
            </a:extLst>
          </p:cNvPr>
          <p:cNvSpPr/>
          <p:nvPr/>
        </p:nvSpPr>
        <p:spPr>
          <a:xfrm>
            <a:off x="0" y="322072"/>
            <a:ext cx="5265174" cy="994802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0B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C8AD39-2CCC-43D5-0982-D40E2E90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59" y="475020"/>
            <a:ext cx="4301656" cy="688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Licença</a:t>
            </a: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 de moto </a:t>
            </a: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táxi</a:t>
            </a: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3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46">
        <p14:switch dir="r"/>
      </p:transition>
    </mc:Choice>
    <mc:Fallback xmlns="">
      <p:transition spd="slow" advTm="634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85AA3F-D53B-10A7-048E-1D3A47E39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663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969565-2933-19E4-6333-62CB83FB4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t="-1213" r="42049" b="1213"/>
          <a:stretch/>
        </p:blipFill>
        <p:spPr>
          <a:xfrm>
            <a:off x="5185683" y="-117987"/>
            <a:ext cx="7006317" cy="7152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954F19-2E0D-D66B-76C8-DFECEE0CB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36826" cy="70341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93FC22-1186-A03A-6EB6-216B05E97731}"/>
              </a:ext>
            </a:extLst>
          </p:cNvPr>
          <p:cNvSpPr/>
          <p:nvPr/>
        </p:nvSpPr>
        <p:spPr>
          <a:xfrm>
            <a:off x="982394" y="947658"/>
            <a:ext cx="4937760" cy="5146301"/>
          </a:xfrm>
          <a:prstGeom prst="roundRect">
            <a:avLst>
              <a:gd name="adj" fmla="val 626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2090C-CADC-EBF3-E918-F8C4E72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46" y="2363715"/>
            <a:ext cx="4301656" cy="37297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00B5AC"/>
                </a:solidFill>
                <a:latin typeface="Montserrat" panose="02000505000000020004" pitchFamily="2" charset="0"/>
              </a:rPr>
              <a:t>Requisitos</a:t>
            </a:r>
            <a: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 para</a:t>
            </a:r>
            <a:br>
              <a:rPr lang="en-US" sz="4000" b="1" dirty="0">
                <a:solidFill>
                  <a:srgbClr val="00B5AC"/>
                </a:solidFill>
                <a:latin typeface="Montserrat" panose="02000505000000020004" pitchFamily="2" charset="0"/>
              </a:rPr>
            </a:br>
            <a:r>
              <a:rPr lang="pt-BR" sz="4000" b="1" dirty="0">
                <a:solidFill>
                  <a:srgbClr val="00B5AC"/>
                </a:solidFill>
                <a:latin typeface="Montserrat" panose="02000505000000020004" pitchFamily="2" charset="0"/>
              </a:rPr>
              <a:t>Transporte de carga </a:t>
            </a:r>
            <a:endParaRPr lang="en-US" sz="4000" b="1" dirty="0">
              <a:solidFill>
                <a:srgbClr val="00B5AC"/>
              </a:solidFill>
              <a:latin typeface="Montserrat" panose="02000505000000020004" pitchFamily="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0D9FC8-75E2-A7B1-F418-964BDC241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469" y="947658"/>
            <a:ext cx="2089610" cy="2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476">
        <p14:switch dir="r"/>
      </p:transition>
    </mc:Choice>
    <mc:Fallback xmlns="">
      <p:transition spd="slow" advTm="547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BE149D-BD1C-2FEA-8B15-41A49C111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10C04E-70C5-2B79-3A36-A45F0E13DD27}"/>
              </a:ext>
            </a:extLst>
          </p:cNvPr>
          <p:cNvSpPr txBox="1">
            <a:spLocks/>
          </p:cNvSpPr>
          <p:nvPr/>
        </p:nvSpPr>
        <p:spPr>
          <a:xfrm>
            <a:off x="310347" y="1356149"/>
            <a:ext cx="8380748" cy="4926664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Requerimento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 BI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Carteira profissional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 Livrete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Manifesto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Inspeção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IPA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Montserrat" panose="02000505000000020004" pitchFamily="2" charset="0"/>
              </a:rPr>
              <a:t>5000mt </a:t>
            </a:r>
            <a:endParaRPr lang="en-US" sz="3600" dirty="0">
              <a:latin typeface="Montserrat" panose="02000505000000020004" pitchFamily="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0D9FC8-75E2-A7B1-F418-964BDC241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455" y="75189"/>
            <a:ext cx="2633748" cy="26337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81A712-C98D-163B-8720-85E820DEA6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" r="41220" b="42518"/>
          <a:stretch/>
        </p:blipFill>
        <p:spPr>
          <a:xfrm flipH="1">
            <a:off x="7383787" y="3744292"/>
            <a:ext cx="4808213" cy="3113708"/>
          </a:xfrm>
          <a:custGeom>
            <a:avLst/>
            <a:gdLst>
              <a:gd name="connsiteX0" fmla="*/ 2003442 w 4808213"/>
              <a:gd name="connsiteY0" fmla="*/ 0 h 3113708"/>
              <a:gd name="connsiteX1" fmla="*/ 0 w 4808213"/>
              <a:gd name="connsiteY1" fmla="*/ 2003443 h 3113708"/>
              <a:gd name="connsiteX2" fmla="*/ 0 w 4808213"/>
              <a:gd name="connsiteY2" fmla="*/ 3113708 h 3113708"/>
              <a:gd name="connsiteX3" fmla="*/ 4499276 w 4808213"/>
              <a:gd name="connsiteY3" fmla="*/ 3113708 h 3113708"/>
              <a:gd name="connsiteX4" fmla="*/ 4808213 w 4808213"/>
              <a:gd name="connsiteY4" fmla="*/ 2804771 h 3113708"/>
              <a:gd name="connsiteX5" fmla="*/ 2003442 w 4808213"/>
              <a:gd name="connsiteY5" fmla="*/ 0 h 311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213" h="3113708">
                <a:moveTo>
                  <a:pt x="2003442" y="0"/>
                </a:moveTo>
                <a:lnTo>
                  <a:pt x="0" y="2003443"/>
                </a:lnTo>
                <a:lnTo>
                  <a:pt x="0" y="3113708"/>
                </a:lnTo>
                <a:lnTo>
                  <a:pt x="4499276" y="3113708"/>
                </a:lnTo>
                <a:lnTo>
                  <a:pt x="4808213" y="2804771"/>
                </a:lnTo>
                <a:lnTo>
                  <a:pt x="2003442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581C49-8101-49DA-B7FF-210A47CBF4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5" t="4109" r="25114" b="49874"/>
          <a:stretch/>
        </p:blipFill>
        <p:spPr>
          <a:xfrm flipH="1">
            <a:off x="6066319" y="3915814"/>
            <a:ext cx="2536672" cy="2536672"/>
          </a:xfrm>
          <a:custGeom>
            <a:avLst/>
            <a:gdLst>
              <a:gd name="connsiteX0" fmla="*/ 1268336 w 2536672"/>
              <a:gd name="connsiteY0" fmla="*/ 0 h 2536672"/>
              <a:gd name="connsiteX1" fmla="*/ 0 w 2536672"/>
              <a:gd name="connsiteY1" fmla="*/ 1268336 h 2536672"/>
              <a:gd name="connsiteX2" fmla="*/ 1268336 w 2536672"/>
              <a:gd name="connsiteY2" fmla="*/ 2536672 h 2536672"/>
              <a:gd name="connsiteX3" fmla="*/ 2536672 w 2536672"/>
              <a:gd name="connsiteY3" fmla="*/ 1268336 h 2536672"/>
              <a:gd name="connsiteX4" fmla="*/ 1268336 w 2536672"/>
              <a:gd name="connsiteY4" fmla="*/ 0 h 25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672" h="2536672">
                <a:moveTo>
                  <a:pt x="1268336" y="0"/>
                </a:moveTo>
                <a:lnTo>
                  <a:pt x="0" y="1268336"/>
                </a:lnTo>
                <a:lnTo>
                  <a:pt x="1268336" y="2536672"/>
                </a:lnTo>
                <a:lnTo>
                  <a:pt x="2536672" y="1268336"/>
                </a:lnTo>
                <a:lnTo>
                  <a:pt x="1268336" y="0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32E7BB-821D-7762-0024-16B2E030E1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1" t="33137" r="10816" b="42518"/>
          <a:stretch/>
        </p:blipFill>
        <p:spPr>
          <a:xfrm flipH="1">
            <a:off x="4896721" y="5515958"/>
            <a:ext cx="2684084" cy="1342042"/>
          </a:xfrm>
          <a:custGeom>
            <a:avLst/>
            <a:gdLst>
              <a:gd name="connsiteX0" fmla="*/ 1342042 w 2684084"/>
              <a:gd name="connsiteY0" fmla="*/ 0 h 1342042"/>
              <a:gd name="connsiteX1" fmla="*/ 0 w 2684084"/>
              <a:gd name="connsiteY1" fmla="*/ 1342042 h 1342042"/>
              <a:gd name="connsiteX2" fmla="*/ 2684084 w 2684084"/>
              <a:gd name="connsiteY2" fmla="*/ 1342042 h 1342042"/>
              <a:gd name="connsiteX3" fmla="*/ 1342042 w 2684084"/>
              <a:gd name="connsiteY3" fmla="*/ 0 h 13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4084" h="1342042">
                <a:moveTo>
                  <a:pt x="1342042" y="0"/>
                </a:moveTo>
                <a:lnTo>
                  <a:pt x="0" y="1342042"/>
                </a:lnTo>
                <a:lnTo>
                  <a:pt x="2684084" y="1342042"/>
                </a:lnTo>
                <a:lnTo>
                  <a:pt x="1342042" y="0"/>
                </a:lnTo>
                <a:close/>
              </a:path>
            </a:pathLst>
          </a:custGeom>
        </p:spPr>
      </p:pic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FE8A0DDB-1F3A-0A16-F13B-1EDBCFE702C4}"/>
              </a:ext>
            </a:extLst>
          </p:cNvPr>
          <p:cNvSpPr/>
          <p:nvPr/>
        </p:nvSpPr>
        <p:spPr>
          <a:xfrm>
            <a:off x="0" y="322072"/>
            <a:ext cx="5265174" cy="994802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0B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8DCDF47-B28C-2B48-D2F2-CAE55807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59" y="475020"/>
            <a:ext cx="4301656" cy="688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Transporte</a:t>
            </a: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 de carga</a:t>
            </a:r>
          </a:p>
        </p:txBody>
      </p:sp>
    </p:spTree>
    <p:extLst>
      <p:ext uri="{BB962C8B-B14F-4D97-AF65-F5344CB8AC3E}">
        <p14:creationId xmlns:p14="http://schemas.microsoft.com/office/powerpoint/2010/main" val="951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83">
        <p14:switch dir="r"/>
      </p:transition>
    </mc:Choice>
    <mc:Fallback xmlns="">
      <p:transition spd="slow" advTm="608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104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Office Theme</vt:lpstr>
      <vt:lpstr>PowerPoint Presentation</vt:lpstr>
      <vt:lpstr>Requisitos Para licenciamento de transporte semi-coletivo:</vt:lpstr>
      <vt:lpstr>Transporte semi-coletivo:</vt:lpstr>
      <vt:lpstr>Requisitos Para Velocipede para atribuição da matrícula:</vt:lpstr>
      <vt:lpstr>Atribuição da matrícula</vt:lpstr>
      <vt:lpstr>Requisitos Para licença de Moto Táxi</vt:lpstr>
      <vt:lpstr>Licença de moto táxi </vt:lpstr>
      <vt:lpstr>Requisitos para Transporte de carga </vt:lpstr>
      <vt:lpstr>Transporte de carga</vt:lpstr>
      <vt:lpstr>Requisitos paraTáxi</vt:lpstr>
      <vt:lpstr>Transporte de Táxi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PAM-MARKETING</dc:creator>
  <cp:lastModifiedBy>Melcino Maguele</cp:lastModifiedBy>
  <cp:revision>17</cp:revision>
  <dcterms:created xsi:type="dcterms:W3CDTF">2024-08-22T06:37:53Z</dcterms:created>
  <dcterms:modified xsi:type="dcterms:W3CDTF">2025-03-13T07:27:20Z</dcterms:modified>
</cp:coreProperties>
</file>